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1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80" r:id="rId18"/>
    <p:sldId id="281" r:id="rId19"/>
    <p:sldId id="282" r:id="rId20"/>
    <p:sldId id="27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90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879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7183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415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17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925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6447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123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520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827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57356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9644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  <p:sldLayoutId id="2147484073" r:id="rId2"/>
    <p:sldLayoutId id="2147484074" r:id="rId3"/>
    <p:sldLayoutId id="2147484075" r:id="rId4"/>
    <p:sldLayoutId id="2147484076" r:id="rId5"/>
    <p:sldLayoutId id="2147484077" r:id="rId6"/>
    <p:sldLayoutId id="2147484078" r:id="rId7"/>
    <p:sldLayoutId id="2147484079" r:id="rId8"/>
    <p:sldLayoutId id="2147484080" r:id="rId9"/>
    <p:sldLayoutId id="2147484081" r:id="rId10"/>
    <p:sldLayoutId id="214748408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crtež&#10;&#10;Opis je automatski generiran">
            <a:extLst>
              <a:ext uri="{FF2B5EF4-FFF2-40B4-BE49-F238E27FC236}">
                <a16:creationId xmlns:a16="http://schemas.microsoft.com/office/drawing/2014/main" id="{A61A91D5-1723-4CF2-9F3F-DD7F4B4B60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132" y="1648462"/>
            <a:ext cx="6437736" cy="1545055"/>
          </a:xfrm>
          <a:prstGeom prst="rect">
            <a:avLst/>
          </a:prstGeom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27CB905F-CDE0-4EA1-B349-68479F2E5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969" y="4048913"/>
            <a:ext cx="10494062" cy="1270535"/>
          </a:xfrm>
        </p:spPr>
        <p:txBody>
          <a:bodyPr>
            <a:normAutofit/>
          </a:bodyPr>
          <a:lstStyle/>
          <a:p>
            <a:r>
              <a:rPr lang="hr-HR" sz="4000" dirty="0"/>
              <a:t>Promet i trgovina u hrvatskoj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6371D23-DFD1-4C4A-89E6-B5628F7734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969" y="5319449"/>
            <a:ext cx="10494062" cy="702645"/>
          </a:xfrm>
        </p:spPr>
        <p:txBody>
          <a:bodyPr>
            <a:normAutofit/>
          </a:bodyPr>
          <a:lstStyle/>
          <a:p>
            <a:r>
              <a:rPr lang="hr-HR" sz="1800"/>
              <a:t>Kviz</a:t>
            </a:r>
          </a:p>
        </p:txBody>
      </p:sp>
    </p:spTree>
    <p:extLst>
      <p:ext uri="{BB962C8B-B14F-4D97-AF65-F5344CB8AC3E}">
        <p14:creationId xmlns:p14="http://schemas.microsoft.com/office/powerpoint/2010/main" val="117684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358087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86" y="1339609"/>
            <a:ext cx="11185014" cy="1492132"/>
          </a:xfrm>
        </p:spPr>
        <p:txBody>
          <a:bodyPr>
            <a:normAutofit/>
          </a:bodyPr>
          <a:lstStyle/>
          <a:p>
            <a:r>
              <a:rPr lang="hr-HR" dirty="0"/>
              <a:t>4. Koja je naša najvažnija luka na Dunavu?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593991" y="4105090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Slavonski Brod</a:t>
            </a:r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9C4AAA-B178-4351-8E56-DAEC5A5F2D63}"/>
              </a:ext>
            </a:extLst>
          </p:cNvPr>
          <p:cNvSpPr/>
          <p:nvPr/>
        </p:nvSpPr>
        <p:spPr>
          <a:xfrm>
            <a:off x="593991" y="528022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Vukovar</a:t>
            </a:r>
          </a:p>
        </p:txBody>
      </p:sp>
      <p:sp>
        <p:nvSpPr>
          <p:cNvPr id="9" name="Pravokutnik 8">
            <a:hlinkClick r:id="rId2" action="ppaction://hlinksldjump"/>
            <a:extLst>
              <a:ext uri="{FF2B5EF4-FFF2-40B4-BE49-F238E27FC236}">
                <a16:creationId xmlns:a16="http://schemas.microsoft.com/office/drawing/2014/main" id="{AA0ADA6F-918B-4478-998F-429376032D76}"/>
              </a:ext>
            </a:extLst>
          </p:cNvPr>
          <p:cNvSpPr/>
          <p:nvPr/>
        </p:nvSpPr>
        <p:spPr>
          <a:xfrm>
            <a:off x="597696" y="292995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Osijek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579BB008-9A27-4729-AFB2-E9D4521403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  <p:pic>
        <p:nvPicPr>
          <p:cNvPr id="1026" name="Picture 2" descr="Tamo gdje Dunav ljubi nebo... - TZ Vukovar">
            <a:extLst>
              <a:ext uri="{FF2B5EF4-FFF2-40B4-BE49-F238E27FC236}">
                <a16:creationId xmlns:a16="http://schemas.microsoft.com/office/drawing/2014/main" id="{EE55EF46-A25A-4681-9F4D-908C1ABF7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574" y="2665705"/>
            <a:ext cx="5928412" cy="333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44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343681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427410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790" y="1101109"/>
            <a:ext cx="11071360" cy="1492132"/>
          </a:xfrm>
        </p:spPr>
        <p:txBody>
          <a:bodyPr>
            <a:normAutofit/>
          </a:bodyPr>
          <a:lstStyle/>
          <a:p>
            <a:r>
              <a:rPr lang="hr-HR" dirty="0"/>
              <a:t>5. Koja od navedenih djelatnosti ne spada u tercijarne/kvartarne djelatnosti?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F620C8E2-E5F2-4C18-A60E-41A5B14EB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  <p:sp>
        <p:nvSpPr>
          <p:cNvPr id="9" name="Pravokutnik 8">
            <a:hlinkClick r:id="rId3" action="ppaction://hlinksldjump"/>
            <a:extLst>
              <a:ext uri="{FF2B5EF4-FFF2-40B4-BE49-F238E27FC236}">
                <a16:creationId xmlns:a16="http://schemas.microsoft.com/office/drawing/2014/main" id="{8A84330E-0D8B-48EF-B097-979AE1473B0D}"/>
              </a:ext>
            </a:extLst>
          </p:cNvPr>
          <p:cNvSpPr/>
          <p:nvPr/>
        </p:nvSpPr>
        <p:spPr>
          <a:xfrm>
            <a:off x="830904" y="4647100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Uslužni obrti</a:t>
            </a:r>
          </a:p>
        </p:txBody>
      </p:sp>
      <p:sp>
        <p:nvSpPr>
          <p:cNvPr id="11" name="Pravokutnik 10">
            <a:hlinkClick r:id="rId4" action="ppaction://hlinksldjump"/>
            <a:extLst>
              <a:ext uri="{FF2B5EF4-FFF2-40B4-BE49-F238E27FC236}">
                <a16:creationId xmlns:a16="http://schemas.microsoft.com/office/drawing/2014/main" id="{B324BB8D-F275-480F-AC50-C23E7C938EB4}"/>
              </a:ext>
            </a:extLst>
          </p:cNvPr>
          <p:cNvSpPr/>
          <p:nvPr/>
        </p:nvSpPr>
        <p:spPr>
          <a:xfrm>
            <a:off x="6837295" y="3083183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Proizvodni obrti</a:t>
            </a:r>
          </a:p>
        </p:txBody>
      </p:sp>
      <p:sp>
        <p:nvSpPr>
          <p:cNvPr id="12" name="Pravokutnik 11">
            <a:hlinkClick r:id="rId3" action="ppaction://hlinksldjump"/>
            <a:extLst>
              <a:ext uri="{FF2B5EF4-FFF2-40B4-BE49-F238E27FC236}">
                <a16:creationId xmlns:a16="http://schemas.microsoft.com/office/drawing/2014/main" id="{F7459026-688F-41F1-A4B0-BA213948A3DD}"/>
              </a:ext>
            </a:extLst>
          </p:cNvPr>
          <p:cNvSpPr/>
          <p:nvPr/>
        </p:nvSpPr>
        <p:spPr>
          <a:xfrm>
            <a:off x="6837295" y="4639539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Znanost</a:t>
            </a:r>
          </a:p>
        </p:txBody>
      </p:sp>
      <p:sp>
        <p:nvSpPr>
          <p:cNvPr id="10" name="Pravokutnik 9">
            <a:hlinkClick r:id="rId3" action="ppaction://hlinksldjump"/>
            <a:extLst>
              <a:ext uri="{FF2B5EF4-FFF2-40B4-BE49-F238E27FC236}">
                <a16:creationId xmlns:a16="http://schemas.microsoft.com/office/drawing/2014/main" id="{B4BFA868-071C-4214-8070-3F3600F17668}"/>
              </a:ext>
            </a:extLst>
          </p:cNvPr>
          <p:cNvSpPr/>
          <p:nvPr/>
        </p:nvSpPr>
        <p:spPr>
          <a:xfrm>
            <a:off x="830904" y="3090744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Bankarstvo</a:t>
            </a:r>
          </a:p>
        </p:txBody>
      </p:sp>
    </p:spTree>
    <p:extLst>
      <p:ext uri="{BB962C8B-B14F-4D97-AF65-F5344CB8AC3E}">
        <p14:creationId xmlns:p14="http://schemas.microsoft.com/office/powerpoint/2010/main" val="420333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314134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317459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546" y="1090173"/>
            <a:ext cx="11573707" cy="1492132"/>
          </a:xfrm>
        </p:spPr>
        <p:txBody>
          <a:bodyPr>
            <a:normAutofit/>
          </a:bodyPr>
          <a:lstStyle/>
          <a:p>
            <a:r>
              <a:rPr lang="hr-HR" dirty="0"/>
              <a:t>6. S kojom od navedenih država Hrvatska ima pozitivan izvozno-uvozni saldo?</a:t>
            </a:r>
          </a:p>
        </p:txBody>
      </p:sp>
      <p:sp>
        <p:nvSpPr>
          <p:cNvPr id="3" name="AutoShape 6" descr="UNESCO – Wikipedija">
            <a:extLst>
              <a:ext uri="{FF2B5EF4-FFF2-40B4-BE49-F238E27FC236}">
                <a16:creationId xmlns:a16="http://schemas.microsoft.com/office/drawing/2014/main" id="{FA09ED63-EF27-48E8-9BD4-B9D2E2BB99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8D21FD6C-E845-49B2-BA28-484EA430B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6099"/>
          </a:xfrm>
          <a:prstGeom prst="rect">
            <a:avLst/>
          </a:prstGeom>
        </p:spPr>
      </p:pic>
      <p:sp>
        <p:nvSpPr>
          <p:cNvPr id="14" name="Pravokutnik 13">
            <a:hlinkClick r:id="rId3" action="ppaction://hlinksldjump"/>
            <a:extLst>
              <a:ext uri="{FF2B5EF4-FFF2-40B4-BE49-F238E27FC236}">
                <a16:creationId xmlns:a16="http://schemas.microsoft.com/office/drawing/2014/main" id="{0984A874-43E3-49A0-86D5-0BE83B583F37}"/>
              </a:ext>
            </a:extLst>
          </p:cNvPr>
          <p:cNvSpPr/>
          <p:nvPr/>
        </p:nvSpPr>
        <p:spPr>
          <a:xfrm>
            <a:off x="626893" y="5354969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Mađarska</a:t>
            </a:r>
          </a:p>
        </p:txBody>
      </p:sp>
      <p:sp>
        <p:nvSpPr>
          <p:cNvPr id="15" name="Pravokutnik 14">
            <a:hlinkClick r:id="rId3" action="ppaction://hlinksldjump"/>
            <a:extLst>
              <a:ext uri="{FF2B5EF4-FFF2-40B4-BE49-F238E27FC236}">
                <a16:creationId xmlns:a16="http://schemas.microsoft.com/office/drawing/2014/main" id="{DDAF3206-20A7-4473-AA18-4BE52DBEEC28}"/>
              </a:ext>
            </a:extLst>
          </p:cNvPr>
          <p:cNvSpPr/>
          <p:nvPr/>
        </p:nvSpPr>
        <p:spPr>
          <a:xfrm>
            <a:off x="626893" y="407947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Italija</a:t>
            </a:r>
          </a:p>
        </p:txBody>
      </p:sp>
      <p:sp>
        <p:nvSpPr>
          <p:cNvPr id="16" name="Pravokutnik 15">
            <a:hlinkClick r:id="rId4" action="ppaction://hlinksldjump"/>
            <a:extLst>
              <a:ext uri="{FF2B5EF4-FFF2-40B4-BE49-F238E27FC236}">
                <a16:creationId xmlns:a16="http://schemas.microsoft.com/office/drawing/2014/main" id="{6F343564-AD24-403B-BAEB-8259C00F72DD}"/>
              </a:ext>
            </a:extLst>
          </p:cNvPr>
          <p:cNvSpPr/>
          <p:nvPr/>
        </p:nvSpPr>
        <p:spPr>
          <a:xfrm>
            <a:off x="626893" y="2873690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Bosna i Hercegovina</a:t>
            </a:r>
          </a:p>
        </p:txBody>
      </p:sp>
      <p:pic>
        <p:nvPicPr>
          <p:cNvPr id="6" name="Slika 5" descr="Slika na kojoj se prikazuje stol&#10;&#10;Opis je automatski generiran">
            <a:extLst>
              <a:ext uri="{FF2B5EF4-FFF2-40B4-BE49-F238E27FC236}">
                <a16:creationId xmlns:a16="http://schemas.microsoft.com/office/drawing/2014/main" id="{5848513C-5814-4BD1-BCEE-731C2A6CD4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442" y="2582305"/>
            <a:ext cx="6301208" cy="403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0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354130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25773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453" y="1501964"/>
            <a:ext cx="10178322" cy="911182"/>
          </a:xfrm>
        </p:spPr>
        <p:txBody>
          <a:bodyPr>
            <a:normAutofit fontScale="90000"/>
          </a:bodyPr>
          <a:lstStyle/>
          <a:p>
            <a:r>
              <a:rPr lang="hr-HR" dirty="0"/>
              <a:t>1. Najvažniji poprečni pravac u Hrvatskoj spaja…</a:t>
            </a:r>
          </a:p>
        </p:txBody>
      </p:sp>
      <p:sp>
        <p:nvSpPr>
          <p:cNvPr id="10" name="Pravokutnik 9">
            <a:hlinkClick r:id="rId2" action="ppaction://hlinksldjump"/>
            <a:extLst>
              <a:ext uri="{FF2B5EF4-FFF2-40B4-BE49-F238E27FC236}">
                <a16:creationId xmlns:a16="http://schemas.microsoft.com/office/drawing/2014/main" id="{E5C7C174-80B7-469A-8AB7-AE5426BD9343}"/>
              </a:ext>
            </a:extLst>
          </p:cNvPr>
          <p:cNvSpPr/>
          <p:nvPr/>
        </p:nvSpPr>
        <p:spPr>
          <a:xfrm>
            <a:off x="849852" y="3218420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Budimpeštu i Ploče preko Sarajeva</a:t>
            </a:r>
          </a:p>
        </p:txBody>
      </p:sp>
      <p:sp>
        <p:nvSpPr>
          <p:cNvPr id="11" name="Pravokutnik 10">
            <a:hlinkClick r:id="rId3" action="ppaction://hlinksldjump"/>
            <a:extLst>
              <a:ext uri="{FF2B5EF4-FFF2-40B4-BE49-F238E27FC236}">
                <a16:creationId xmlns:a16="http://schemas.microsoft.com/office/drawing/2014/main" id="{30AF2949-88C1-4079-A446-4DC481C95BED}"/>
              </a:ext>
            </a:extLst>
          </p:cNvPr>
          <p:cNvSpPr/>
          <p:nvPr/>
        </p:nvSpPr>
        <p:spPr>
          <a:xfrm>
            <a:off x="8327680" y="3166829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Budimpeštu i Rijeku preko Zagreba</a:t>
            </a:r>
          </a:p>
        </p:txBody>
      </p:sp>
      <p:sp>
        <p:nvSpPr>
          <p:cNvPr id="13" name="Pravokutnik 12">
            <a:hlinkClick r:id="rId2" action="ppaction://hlinksldjump"/>
            <a:extLst>
              <a:ext uri="{FF2B5EF4-FFF2-40B4-BE49-F238E27FC236}">
                <a16:creationId xmlns:a16="http://schemas.microsoft.com/office/drawing/2014/main" id="{B48FC7B9-3CB1-4284-8FB6-E3BFCAEA7C73}"/>
              </a:ext>
            </a:extLst>
          </p:cNvPr>
          <p:cNvSpPr/>
          <p:nvPr/>
        </p:nvSpPr>
        <p:spPr>
          <a:xfrm>
            <a:off x="4563548" y="5000290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Salzburg i Istanbul preko Zagreba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4BC9A1FA-B8EA-4F44-87A7-615BEA8CEB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5E7997-FA04-40EA-86C5-D1919F603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C54E4C8-7569-471F-BDB6-15076169C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3128" y="1257301"/>
            <a:ext cx="10178322" cy="8822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6000" dirty="0"/>
              <a:t>            ČESTITAM!!!!!!</a:t>
            </a:r>
          </a:p>
        </p:txBody>
      </p:sp>
      <p:pic>
        <p:nvPicPr>
          <p:cNvPr id="18" name="Slika 17">
            <a:extLst>
              <a:ext uri="{FF2B5EF4-FFF2-40B4-BE49-F238E27FC236}">
                <a16:creationId xmlns:a16="http://schemas.microsoft.com/office/drawing/2014/main" id="{2A2C0BD2-0023-4235-A3A6-EC3B7832F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950" y="2368433"/>
            <a:ext cx="4610100" cy="4353052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69C84376-E942-425B-9FAB-00FDB8BCDD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4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256140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988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839" y="1485484"/>
            <a:ext cx="10178322" cy="1492132"/>
          </a:xfrm>
        </p:spPr>
        <p:txBody>
          <a:bodyPr>
            <a:normAutofit/>
          </a:bodyPr>
          <a:lstStyle/>
          <a:p>
            <a:r>
              <a:rPr lang="hr-HR" dirty="0"/>
              <a:t>2. Najprometniji uzdužni pravac u Hrvatskoj je…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844914" y="3559669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Jadransko-jonski</a:t>
            </a:r>
          </a:p>
        </p:txBody>
      </p:sp>
      <p:sp>
        <p:nvSpPr>
          <p:cNvPr id="7" name="Pravokutnik 6">
            <a:hlinkClick r:id="rId2" action="ppaction://hlinksldjump"/>
            <a:extLst>
              <a:ext uri="{FF2B5EF4-FFF2-40B4-BE49-F238E27FC236}">
                <a16:creationId xmlns:a16="http://schemas.microsoft.com/office/drawing/2014/main" id="{C0FE8A28-724F-4DBE-9677-92B11DB34C76}"/>
              </a:ext>
            </a:extLst>
          </p:cNvPr>
          <p:cNvSpPr/>
          <p:nvPr/>
        </p:nvSpPr>
        <p:spPr>
          <a:xfrm>
            <a:off x="7189601" y="3559669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Podravski</a:t>
            </a:r>
          </a:p>
        </p:txBody>
      </p:sp>
      <p:sp>
        <p:nvSpPr>
          <p:cNvPr id="10" name="Pravokutnik 9">
            <a:hlinkClick r:id="rId3" action="ppaction://hlinksldjump"/>
            <a:extLst>
              <a:ext uri="{FF2B5EF4-FFF2-40B4-BE49-F238E27FC236}">
                <a16:creationId xmlns:a16="http://schemas.microsoft.com/office/drawing/2014/main" id="{3B1E568A-DEFA-4A49-8294-626EE71DC0F3}"/>
              </a:ext>
            </a:extLst>
          </p:cNvPr>
          <p:cNvSpPr/>
          <p:nvPr/>
        </p:nvSpPr>
        <p:spPr>
          <a:xfrm>
            <a:off x="4213934" y="5056122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Posavski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6B878E33-EC33-4419-8750-DCFA29885C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56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258768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265871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278" y="1312636"/>
            <a:ext cx="11319122" cy="572120"/>
          </a:xfrm>
        </p:spPr>
        <p:txBody>
          <a:bodyPr>
            <a:normAutofit fontScale="90000"/>
          </a:bodyPr>
          <a:lstStyle/>
          <a:p>
            <a:r>
              <a:rPr lang="hr-HR" dirty="0"/>
              <a:t>3. Koji oblik prometa je najzastupljeniji u Hrvatskoj?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DC34D64B-C97A-4C5F-AB66-DFDDFEB71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  <p:pic>
        <p:nvPicPr>
          <p:cNvPr id="2050" name="Picture 2" descr="Vulkanski pepeo poremetio zračni promet i u srednjoj Europi - MojaRijeka">
            <a:hlinkClick r:id="rId3" action="ppaction://hlinksldjump"/>
            <a:extLst>
              <a:ext uri="{FF2B5EF4-FFF2-40B4-BE49-F238E27FC236}">
                <a16:creationId xmlns:a16="http://schemas.microsoft.com/office/drawing/2014/main" id="{216C31EE-CD36-4FDE-9F68-849CBB1E2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970" y="4394325"/>
            <a:ext cx="3978060" cy="212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Udruga inženjera prometa – Podružnica Split">
            <a:hlinkClick r:id="rId3" action="ppaction://hlinksldjump"/>
            <a:extLst>
              <a:ext uri="{FF2B5EF4-FFF2-40B4-BE49-F238E27FC236}">
                <a16:creationId xmlns:a16="http://schemas.microsoft.com/office/drawing/2014/main" id="{F0B5F670-A74A-4240-9C14-FA4F90957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263" y="2165912"/>
            <a:ext cx="3962084" cy="212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estovni-promet Autoškola Miramare - Autoškola Miramare">
            <a:hlinkClick r:id="rId6" action="ppaction://hlinksldjump"/>
            <a:extLst>
              <a:ext uri="{FF2B5EF4-FFF2-40B4-BE49-F238E27FC236}">
                <a16:creationId xmlns:a16="http://schemas.microsoft.com/office/drawing/2014/main" id="{02DB1A04-C83A-40C6-AD7A-AE5FBDCE1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3" y="2160508"/>
            <a:ext cx="4414838" cy="212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07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197365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eljno">
  <a:themeElements>
    <a:clrScheme name="Narančasto-crven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emeljno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meljno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Temeljno</Template>
  <TotalTime>51</TotalTime>
  <Words>119</Words>
  <Application>Microsoft Office PowerPoint</Application>
  <PresentationFormat>Široki zaslon</PresentationFormat>
  <Paragraphs>37</Paragraphs>
  <Slides>20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3" baseType="lpstr">
      <vt:lpstr>Arial</vt:lpstr>
      <vt:lpstr>Corbel</vt:lpstr>
      <vt:lpstr>Temeljno</vt:lpstr>
      <vt:lpstr>Promet i trgovina u hrvatskoj</vt:lpstr>
      <vt:lpstr>1. Najvažniji poprečni pravac u Hrvatskoj spaja…</vt:lpstr>
      <vt:lpstr>PowerPoint prezentacija</vt:lpstr>
      <vt:lpstr>PowerPoint prezentacija</vt:lpstr>
      <vt:lpstr>2. Najprometniji uzdužni pravac u Hrvatskoj je…</vt:lpstr>
      <vt:lpstr>PowerPoint prezentacija</vt:lpstr>
      <vt:lpstr>PowerPoint prezentacija</vt:lpstr>
      <vt:lpstr>3. Koji oblik prometa je najzastupljeniji u Hrvatskoj?</vt:lpstr>
      <vt:lpstr>PowerPoint prezentacija</vt:lpstr>
      <vt:lpstr>PowerPoint prezentacija</vt:lpstr>
      <vt:lpstr>4. Koja je naša najvažnija luka na Dunavu?</vt:lpstr>
      <vt:lpstr>PowerPoint prezentacija</vt:lpstr>
      <vt:lpstr>PowerPoint prezentacija</vt:lpstr>
      <vt:lpstr>5. Koja od navedenih djelatnosti ne spada u tercijarne/kvartarne djelatnosti?</vt:lpstr>
      <vt:lpstr>PowerPoint prezentacija</vt:lpstr>
      <vt:lpstr>PowerPoint prezentacija</vt:lpstr>
      <vt:lpstr>6. S kojom od navedenih država Hrvatska ima pozitivan izvozno-uvozni saldo?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Sekundarne djelatnosti u Hrvatskoj</dc:title>
  <dc:creator>MARKO VLADIĆ</dc:creator>
  <cp:lastModifiedBy>MARKO VLADIĆ</cp:lastModifiedBy>
  <cp:revision>10</cp:revision>
  <dcterms:created xsi:type="dcterms:W3CDTF">2020-10-03T05:39:03Z</dcterms:created>
  <dcterms:modified xsi:type="dcterms:W3CDTF">2020-10-04T06:04:05Z</dcterms:modified>
</cp:coreProperties>
</file>